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12801600" cy="7772400"/>
  <p:notesSz cx="6858000" cy="9144000"/>
  <p:defaultText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448">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492" y="-126"/>
      </p:cViewPr>
      <p:guideLst>
        <p:guide orient="horz" pos="2448"/>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414514"/>
            <a:ext cx="10881360" cy="1666028"/>
          </a:xfrm>
        </p:spPr>
        <p:txBody>
          <a:bodyPr/>
          <a:lstStyle/>
          <a:p>
            <a:r>
              <a:rPr lang="en-US" smtClean="0"/>
              <a:t>Click to edit Master title style</a:t>
            </a:r>
            <a:endParaRPr lang="en-CA"/>
          </a:p>
        </p:txBody>
      </p:sp>
      <p:sp>
        <p:nvSpPr>
          <p:cNvPr id="3" name="Subtitle 2"/>
          <p:cNvSpPr>
            <a:spLocks noGrp="1"/>
          </p:cNvSpPr>
          <p:nvPr>
            <p:ph type="subTitle" idx="1"/>
          </p:nvPr>
        </p:nvSpPr>
        <p:spPr>
          <a:xfrm>
            <a:off x="1920240" y="4404360"/>
            <a:ext cx="8961120" cy="1986280"/>
          </a:xfrm>
        </p:spPr>
        <p:txBody>
          <a:bodyPr/>
          <a:lstStyle>
            <a:lvl1pPr marL="0" indent="0" algn="ctr">
              <a:buNone/>
              <a:defRPr>
                <a:solidFill>
                  <a:schemeClr val="tx1">
                    <a:tint val="75000"/>
                  </a:schemeClr>
                </a:solidFill>
              </a:defRPr>
            </a:lvl1pPr>
            <a:lvl2pPr marL="501543" indent="0" algn="ctr">
              <a:buNone/>
              <a:defRPr>
                <a:solidFill>
                  <a:schemeClr val="tx1">
                    <a:tint val="75000"/>
                  </a:schemeClr>
                </a:solidFill>
              </a:defRPr>
            </a:lvl2pPr>
            <a:lvl3pPr marL="1003083" indent="0" algn="ctr">
              <a:buNone/>
              <a:defRPr>
                <a:solidFill>
                  <a:schemeClr val="tx1">
                    <a:tint val="75000"/>
                  </a:schemeClr>
                </a:solidFill>
              </a:defRPr>
            </a:lvl3pPr>
            <a:lvl4pPr marL="1504626" indent="0" algn="ctr">
              <a:buNone/>
              <a:defRPr>
                <a:solidFill>
                  <a:schemeClr val="tx1">
                    <a:tint val="75000"/>
                  </a:schemeClr>
                </a:solidFill>
              </a:defRPr>
            </a:lvl4pPr>
            <a:lvl5pPr marL="2006168" indent="0" algn="ctr">
              <a:buNone/>
              <a:defRPr>
                <a:solidFill>
                  <a:schemeClr val="tx1">
                    <a:tint val="75000"/>
                  </a:schemeClr>
                </a:solidFill>
              </a:defRPr>
            </a:lvl5pPr>
            <a:lvl6pPr marL="2507709" indent="0" algn="ctr">
              <a:buNone/>
              <a:defRPr>
                <a:solidFill>
                  <a:schemeClr val="tx1">
                    <a:tint val="75000"/>
                  </a:schemeClr>
                </a:solidFill>
              </a:defRPr>
            </a:lvl6pPr>
            <a:lvl7pPr marL="3009252" indent="0" algn="ctr">
              <a:buNone/>
              <a:defRPr>
                <a:solidFill>
                  <a:schemeClr val="tx1">
                    <a:tint val="75000"/>
                  </a:schemeClr>
                </a:solidFill>
              </a:defRPr>
            </a:lvl7pPr>
            <a:lvl8pPr marL="3510792" indent="0" algn="ctr">
              <a:buNone/>
              <a:defRPr>
                <a:solidFill>
                  <a:schemeClr val="tx1">
                    <a:tint val="75000"/>
                  </a:schemeClr>
                </a:solidFill>
              </a:defRPr>
            </a:lvl8pPr>
            <a:lvl9pPr marL="4012334"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435655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1971812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311291"/>
            <a:ext cx="2880360" cy="663172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40080" y="311291"/>
            <a:ext cx="842772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3295201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40023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7" y="4994527"/>
            <a:ext cx="10881360" cy="1543685"/>
          </a:xfrm>
        </p:spPr>
        <p:txBody>
          <a:bodyPr anchor="t"/>
          <a:lstStyle>
            <a:lvl1pPr algn="l">
              <a:defRPr sz="4400" b="1" cap="all"/>
            </a:lvl1pPr>
          </a:lstStyle>
          <a:p>
            <a:r>
              <a:rPr lang="en-US" smtClean="0"/>
              <a:t>Click to edit Master title style</a:t>
            </a:r>
            <a:endParaRPr lang="en-CA"/>
          </a:p>
        </p:txBody>
      </p:sp>
      <p:sp>
        <p:nvSpPr>
          <p:cNvPr id="3" name="Text Placeholder 2"/>
          <p:cNvSpPr>
            <a:spLocks noGrp="1"/>
          </p:cNvSpPr>
          <p:nvPr>
            <p:ph type="body" idx="1"/>
          </p:nvPr>
        </p:nvSpPr>
        <p:spPr>
          <a:xfrm>
            <a:off x="1011237" y="3294275"/>
            <a:ext cx="10881360" cy="1700212"/>
          </a:xfrm>
        </p:spPr>
        <p:txBody>
          <a:bodyPr anchor="b"/>
          <a:lstStyle>
            <a:lvl1pPr marL="0" indent="0">
              <a:buNone/>
              <a:defRPr sz="2200">
                <a:solidFill>
                  <a:schemeClr val="tx1">
                    <a:tint val="75000"/>
                  </a:schemeClr>
                </a:solidFill>
              </a:defRPr>
            </a:lvl1pPr>
            <a:lvl2pPr marL="501543" indent="0">
              <a:buNone/>
              <a:defRPr sz="2100">
                <a:solidFill>
                  <a:schemeClr val="tx1">
                    <a:tint val="75000"/>
                  </a:schemeClr>
                </a:solidFill>
              </a:defRPr>
            </a:lvl2pPr>
            <a:lvl3pPr marL="1003083" indent="0">
              <a:buNone/>
              <a:defRPr sz="1800">
                <a:solidFill>
                  <a:schemeClr val="tx1">
                    <a:tint val="75000"/>
                  </a:schemeClr>
                </a:solidFill>
              </a:defRPr>
            </a:lvl3pPr>
            <a:lvl4pPr marL="1504626" indent="0">
              <a:buNone/>
              <a:defRPr sz="1500">
                <a:solidFill>
                  <a:schemeClr val="tx1">
                    <a:tint val="75000"/>
                  </a:schemeClr>
                </a:solidFill>
              </a:defRPr>
            </a:lvl4pPr>
            <a:lvl5pPr marL="2006168" indent="0">
              <a:buNone/>
              <a:defRPr sz="1500">
                <a:solidFill>
                  <a:schemeClr val="tx1">
                    <a:tint val="75000"/>
                  </a:schemeClr>
                </a:solidFill>
              </a:defRPr>
            </a:lvl5pPr>
            <a:lvl6pPr marL="2507709" indent="0">
              <a:buNone/>
              <a:defRPr sz="1500">
                <a:solidFill>
                  <a:schemeClr val="tx1">
                    <a:tint val="75000"/>
                  </a:schemeClr>
                </a:solidFill>
              </a:defRPr>
            </a:lvl6pPr>
            <a:lvl7pPr marL="3009252" indent="0">
              <a:buNone/>
              <a:defRPr sz="1500">
                <a:solidFill>
                  <a:schemeClr val="tx1">
                    <a:tint val="75000"/>
                  </a:schemeClr>
                </a:solidFill>
              </a:defRPr>
            </a:lvl7pPr>
            <a:lvl8pPr marL="3510792" indent="0">
              <a:buNone/>
              <a:defRPr sz="1500">
                <a:solidFill>
                  <a:schemeClr val="tx1">
                    <a:tint val="75000"/>
                  </a:schemeClr>
                </a:solidFill>
              </a:defRPr>
            </a:lvl8pPr>
            <a:lvl9pPr marL="4012334"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35037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400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5074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4073046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640095" y="1739795"/>
            <a:ext cx="565626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640095" y="2464859"/>
            <a:ext cx="565626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503054" y="1739795"/>
            <a:ext cx="565848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6503054" y="2464859"/>
            <a:ext cx="565848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2948782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271193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1863598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8" y="309457"/>
            <a:ext cx="4211637" cy="1316990"/>
          </a:xfrm>
        </p:spPr>
        <p:txBody>
          <a:bodyPr anchor="b"/>
          <a:lstStyle>
            <a:lvl1pPr algn="l">
              <a:defRPr sz="2200" b="1"/>
            </a:lvl1pPr>
          </a:lstStyle>
          <a:p>
            <a:r>
              <a:rPr lang="en-US" smtClean="0"/>
              <a:t>Click to edit Master title style</a:t>
            </a:r>
            <a:endParaRPr lang="en-CA"/>
          </a:p>
        </p:txBody>
      </p:sp>
      <p:sp>
        <p:nvSpPr>
          <p:cNvPr id="3" name="Content Placeholder 2"/>
          <p:cNvSpPr>
            <a:spLocks noGrp="1"/>
          </p:cNvSpPr>
          <p:nvPr>
            <p:ph idx="1"/>
          </p:nvPr>
        </p:nvSpPr>
        <p:spPr>
          <a:xfrm>
            <a:off x="5005078" y="309490"/>
            <a:ext cx="7156451" cy="6633528"/>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40088" y="1626454"/>
            <a:ext cx="4211637" cy="5316538"/>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54350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5" y="5440683"/>
            <a:ext cx="7680960" cy="642303"/>
          </a:xfrm>
        </p:spPr>
        <p:txBody>
          <a:bodyPr anchor="b"/>
          <a:lstStyle>
            <a:lvl1pPr algn="l">
              <a:defRPr sz="2200" b="1"/>
            </a:lvl1pPr>
          </a:lstStyle>
          <a:p>
            <a:r>
              <a:rPr lang="en-US" smtClean="0"/>
              <a:t>Click to edit Master title style</a:t>
            </a:r>
            <a:endParaRPr lang="en-CA"/>
          </a:p>
        </p:txBody>
      </p:sp>
      <p:sp>
        <p:nvSpPr>
          <p:cNvPr id="3" name="Picture Placeholder 2"/>
          <p:cNvSpPr>
            <a:spLocks noGrp="1"/>
          </p:cNvSpPr>
          <p:nvPr>
            <p:ph type="pic" idx="1"/>
          </p:nvPr>
        </p:nvSpPr>
        <p:spPr>
          <a:xfrm>
            <a:off x="2509205" y="694478"/>
            <a:ext cx="7680960" cy="4663440"/>
          </a:xfrm>
        </p:spPr>
        <p:txBody>
          <a:bodyPr/>
          <a:lstStyle>
            <a:lvl1pPr marL="0" indent="0">
              <a:buNone/>
              <a:defRPr sz="3500"/>
            </a:lvl1pPr>
            <a:lvl2pPr marL="501543" indent="0">
              <a:buNone/>
              <a:defRPr sz="3100"/>
            </a:lvl2pPr>
            <a:lvl3pPr marL="1003083" indent="0">
              <a:buNone/>
              <a:defRPr sz="2600"/>
            </a:lvl3pPr>
            <a:lvl4pPr marL="1504626" indent="0">
              <a:buNone/>
              <a:defRPr sz="2200"/>
            </a:lvl4pPr>
            <a:lvl5pPr marL="2006168" indent="0">
              <a:buNone/>
              <a:defRPr sz="2200"/>
            </a:lvl5pPr>
            <a:lvl6pPr marL="2507709" indent="0">
              <a:buNone/>
              <a:defRPr sz="2200"/>
            </a:lvl6pPr>
            <a:lvl7pPr marL="3009252" indent="0">
              <a:buNone/>
              <a:defRPr sz="2200"/>
            </a:lvl7pPr>
            <a:lvl8pPr marL="3510792" indent="0">
              <a:buNone/>
              <a:defRPr sz="2200"/>
            </a:lvl8pPr>
            <a:lvl9pPr marL="4012334" indent="0">
              <a:buNone/>
              <a:defRPr sz="2200"/>
            </a:lvl9pPr>
          </a:lstStyle>
          <a:p>
            <a:endParaRPr lang="en-CA" dirty="0"/>
          </a:p>
        </p:txBody>
      </p:sp>
      <p:sp>
        <p:nvSpPr>
          <p:cNvPr id="4" name="Text Placeholder 3"/>
          <p:cNvSpPr>
            <a:spLocks noGrp="1"/>
          </p:cNvSpPr>
          <p:nvPr>
            <p:ph type="body" sz="half" idx="2"/>
          </p:nvPr>
        </p:nvSpPr>
        <p:spPr>
          <a:xfrm>
            <a:off x="2509205" y="6082986"/>
            <a:ext cx="7680960" cy="912177"/>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23/11/2017</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dirty="0"/>
          </a:p>
        </p:txBody>
      </p:sp>
    </p:spTree>
    <p:extLst>
      <p:ext uri="{BB962C8B-B14F-4D97-AF65-F5344CB8AC3E}">
        <p14:creationId xmlns:p14="http://schemas.microsoft.com/office/powerpoint/2010/main" val="357834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11256"/>
            <a:ext cx="11521440" cy="1295400"/>
          </a:xfrm>
          <a:prstGeom prst="rect">
            <a:avLst/>
          </a:prstGeom>
        </p:spPr>
        <p:txBody>
          <a:bodyPr vert="horz" lIns="100308" tIns="50154" rIns="100308" bIns="50154"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640080" y="1813571"/>
            <a:ext cx="11521440" cy="5129425"/>
          </a:xfrm>
          <a:prstGeom prst="rect">
            <a:avLst/>
          </a:prstGeom>
        </p:spPr>
        <p:txBody>
          <a:bodyPr vert="horz" lIns="100308" tIns="50154" rIns="100308" bIns="50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640080" y="7203898"/>
            <a:ext cx="2987040" cy="413808"/>
          </a:xfrm>
          <a:prstGeom prst="rect">
            <a:avLst/>
          </a:prstGeom>
        </p:spPr>
        <p:txBody>
          <a:bodyPr vert="horz" lIns="100308" tIns="50154" rIns="100308" bIns="50154" rtlCol="0" anchor="ctr"/>
          <a:lstStyle>
            <a:lvl1pPr algn="l">
              <a:defRPr sz="1300">
                <a:solidFill>
                  <a:schemeClr val="tx1">
                    <a:tint val="75000"/>
                  </a:schemeClr>
                </a:solidFill>
              </a:defRPr>
            </a:lvl1pPr>
          </a:lstStyle>
          <a:p>
            <a:fld id="{07BE0379-752F-45E5-AFE0-CE46F8D65C9A}" type="datetimeFigureOut">
              <a:rPr lang="en-CA" smtClean="0"/>
              <a:t>23/11/2017</a:t>
            </a:fld>
            <a:endParaRPr lang="en-CA" dirty="0"/>
          </a:p>
        </p:txBody>
      </p:sp>
      <p:sp>
        <p:nvSpPr>
          <p:cNvPr id="5" name="Footer Placeholder 4"/>
          <p:cNvSpPr>
            <a:spLocks noGrp="1"/>
          </p:cNvSpPr>
          <p:nvPr>
            <p:ph type="ftr" sz="quarter" idx="3"/>
          </p:nvPr>
        </p:nvSpPr>
        <p:spPr>
          <a:xfrm>
            <a:off x="4373880" y="7203898"/>
            <a:ext cx="4053840" cy="413808"/>
          </a:xfrm>
          <a:prstGeom prst="rect">
            <a:avLst/>
          </a:prstGeom>
        </p:spPr>
        <p:txBody>
          <a:bodyPr vert="horz" lIns="100308" tIns="50154" rIns="100308" bIns="50154" rtlCol="0" anchor="ctr"/>
          <a:lstStyle>
            <a:lvl1pPr algn="ctr">
              <a:defRPr sz="13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9174480" y="7203898"/>
            <a:ext cx="2987040" cy="413808"/>
          </a:xfrm>
          <a:prstGeom prst="rect">
            <a:avLst/>
          </a:prstGeom>
        </p:spPr>
        <p:txBody>
          <a:bodyPr vert="horz" lIns="100308" tIns="50154" rIns="100308" bIns="50154" rtlCol="0" anchor="ctr"/>
          <a:lstStyle>
            <a:lvl1pPr algn="r">
              <a:defRPr sz="1300">
                <a:solidFill>
                  <a:schemeClr val="tx1">
                    <a:tint val="75000"/>
                  </a:schemeClr>
                </a:solidFill>
              </a:defRPr>
            </a:lvl1pPr>
          </a:lstStyle>
          <a:p>
            <a:fld id="{107BA648-9AB1-40C7-BF04-02E9BB0D29A0}" type="slidenum">
              <a:rPr lang="en-CA" smtClean="0"/>
              <a:t>‹#›</a:t>
            </a:fld>
            <a:endParaRPr lang="en-CA" dirty="0"/>
          </a:p>
        </p:txBody>
      </p:sp>
    </p:spTree>
    <p:extLst>
      <p:ext uri="{BB962C8B-B14F-4D97-AF65-F5344CB8AC3E}">
        <p14:creationId xmlns:p14="http://schemas.microsoft.com/office/powerpoint/2010/main" val="569777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3083" rtl="0" eaLnBrk="1" latinLnBrk="0" hangingPunct="1">
        <a:spcBef>
          <a:spcPct val="0"/>
        </a:spcBef>
        <a:buNone/>
        <a:defRPr sz="4900" kern="1200">
          <a:solidFill>
            <a:schemeClr val="tx1"/>
          </a:solidFill>
          <a:latin typeface="+mj-lt"/>
          <a:ea typeface="+mj-ea"/>
          <a:cs typeface="+mj-cs"/>
        </a:defRPr>
      </a:lvl1pPr>
    </p:titleStyle>
    <p:bodyStyle>
      <a:lvl1pPr marL="376159" indent="-376159" algn="l" defTabSz="1003083" rtl="0" eaLnBrk="1" latinLnBrk="0" hangingPunct="1">
        <a:spcBef>
          <a:spcPct val="20000"/>
        </a:spcBef>
        <a:buFont typeface="Arial" panose="020B0604020202020204" pitchFamily="34" charset="0"/>
        <a:buChar char="•"/>
        <a:defRPr sz="3500" kern="1200">
          <a:solidFill>
            <a:schemeClr val="tx1"/>
          </a:solidFill>
          <a:latin typeface="+mn-lt"/>
          <a:ea typeface="+mn-ea"/>
          <a:cs typeface="+mn-cs"/>
        </a:defRPr>
      </a:lvl1pPr>
      <a:lvl2pPr marL="815008" indent="-313464" algn="l" defTabSz="1003083"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53853" indent="-250771" algn="l" defTabSz="100308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755397"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56938"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758481"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60022"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61563"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63106"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hyperlink" Target="http://www.batcon.org/why-bats/bats-are/bats-are-important" TargetMode="External"/><Relationship Id="rId4" Type="http://schemas.openxmlformats.org/officeDocument/2006/relationships/hyperlink" Target="https://www.whitenosesyndrome.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3128786" y="609602"/>
            <a:ext cx="3119614" cy="6266763"/>
            <a:chOff x="2387917" y="265444"/>
            <a:chExt cx="2743200" cy="5529497"/>
          </a:xfrm>
        </p:grpSpPr>
        <p:sp>
          <p:nvSpPr>
            <p:cNvPr id="5" name="Text Box 70"/>
            <p:cNvSpPr txBox="1">
              <a:spLocks noChangeArrowheads="1"/>
            </p:cNvSpPr>
            <p:nvPr/>
          </p:nvSpPr>
          <p:spPr bwMode="auto">
            <a:xfrm>
              <a:off x="2387917" y="265444"/>
              <a:ext cx="2743200" cy="4086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r>
                <a:rPr lang="fr-CA" sz="4400" b="1" kern="0" spc="111" dirty="0" smtClean="0">
                  <a:solidFill>
                    <a:srgbClr val="993300"/>
                  </a:solidFill>
                  <a:latin typeface="Century Gothic"/>
                </a:rPr>
                <a:t>Chauves-souris en cavale</a:t>
              </a:r>
              <a:endParaRPr lang="fr-CA" sz="3200" b="1" kern="0" spc="111" dirty="0" smtClean="0">
                <a:solidFill>
                  <a:srgbClr val="993300"/>
                </a:solidFill>
                <a:latin typeface="Century Gothic"/>
              </a:endParaRPr>
            </a:p>
            <a:p>
              <a:pPr algn="ctr">
                <a:spcAft>
                  <a:spcPts val="1975"/>
                </a:spcAft>
              </a:pPr>
              <a:r>
                <a:rPr lang="fr-CA" sz="1800" b="1" spc="55" dirty="0" smtClean="0">
                  <a:solidFill>
                    <a:srgbClr val="993300"/>
                  </a:solidFill>
                  <a:latin typeface="Century Gothic"/>
                  <a:cs typeface="Arial"/>
                </a:rPr>
                <a:t> </a:t>
              </a:r>
              <a:endParaRPr lang="fr-CA" sz="1800" b="1" spc="55" dirty="0">
                <a:solidFill>
                  <a:srgbClr val="993300"/>
                </a:solidFill>
                <a:latin typeface="Century Gothic"/>
                <a:cs typeface="Arial"/>
              </a:endParaRPr>
            </a:p>
          </p:txBody>
        </p:sp>
        <p:pic>
          <p:nvPicPr>
            <p:cNvPr id="6" name="Picture 5" descr="hobobat1col"/>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63241" y="2162879"/>
              <a:ext cx="2592550" cy="1916846"/>
            </a:xfrm>
            <a:prstGeom prst="rect">
              <a:avLst/>
            </a:prstGeom>
            <a:noFill/>
            <a:ln>
              <a:noFill/>
            </a:ln>
          </p:spPr>
        </p:pic>
        <p:sp>
          <p:nvSpPr>
            <p:cNvPr id="7" name="Text Box 83"/>
            <p:cNvSpPr txBox="1">
              <a:spLocks noChangeArrowheads="1"/>
            </p:cNvSpPr>
            <p:nvPr/>
          </p:nvSpPr>
          <p:spPr bwMode="auto">
            <a:xfrm>
              <a:off x="2595562" y="4274290"/>
              <a:ext cx="2327910" cy="570292"/>
            </a:xfrm>
            <a:prstGeom prst="rect">
              <a:avLst/>
            </a:prstGeom>
            <a:solidFill>
              <a:srgbClr val="FFFFFF"/>
            </a:solidFill>
            <a:ln>
              <a:noFill/>
            </a:ln>
            <a:extLst>
              <a:ext uri="{91240B29-F687-4F45-9708-019B960494DF}">
                <a14:hiddenLine xmlns:a14="http://schemas.microsoft.com/office/drawing/2010/main" w="19050">
                  <a:solidFill>
                    <a:srgbClr val="800000"/>
                  </a:solidFill>
                  <a:miter lim="800000"/>
                  <a:headEnd/>
                  <a:tailEnd/>
                </a14:hiddenLine>
              </a:ext>
            </a:extLst>
          </p:spPr>
          <p:txBody>
            <a:bodyPr rot="0" vert="horz" wrap="square" lIns="91440" tIns="45720" rIns="91440" bIns="45720" anchor="t" anchorCtr="0" upright="1">
              <a:spAutoFit/>
            </a:bodyPr>
            <a:lstStyle/>
            <a:p>
              <a:pPr algn="ctr"/>
              <a:r>
                <a:rPr lang="fr-CA" sz="1800" spc="111" dirty="0" smtClean="0">
                  <a:solidFill>
                    <a:srgbClr val="993300"/>
                  </a:solidFill>
                  <a:latin typeface="Century Gothic"/>
                  <a:ea typeface="Times New Roman"/>
                  <a:cs typeface="Times New Roman"/>
                </a:rPr>
                <a:t>Ne ramenez pas de chauves-souris!</a:t>
              </a:r>
              <a:endParaRPr lang="fr-CA" sz="1300" dirty="0">
                <a:latin typeface="Times New Roman"/>
                <a:ea typeface="Times New Roman"/>
                <a:cs typeface="Times New Roman"/>
              </a:endParaRPr>
            </a:p>
          </p:txBody>
        </p:sp>
        <p:sp>
          <p:nvSpPr>
            <p:cNvPr id="8" name="Text Box 68"/>
            <p:cNvSpPr txBox="1">
              <a:spLocks noChangeArrowheads="1"/>
            </p:cNvSpPr>
            <p:nvPr/>
          </p:nvSpPr>
          <p:spPr bwMode="auto">
            <a:xfrm>
              <a:off x="2456498" y="5224649"/>
              <a:ext cx="2606040" cy="570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spAutoFit/>
            </a:bodyPr>
            <a:lstStyle/>
            <a:p>
              <a:pPr algn="ctr">
                <a:spcAft>
                  <a:spcPts val="1317"/>
                </a:spcAft>
              </a:pPr>
              <a:r>
                <a:rPr lang="en-US" sz="1200" cap="all" dirty="0" smtClean="0">
                  <a:solidFill>
                    <a:srgbClr val="808000"/>
                  </a:solidFill>
                  <a:latin typeface="Century Gothic"/>
                  <a:ea typeface="Times New Roman"/>
                  <a:cs typeface="Arial"/>
                </a:rPr>
                <a:t>INSPECTEZ VOS ROULOTTES, VOS TENTES, VOS AUVENTS ET VOS PARASOLS AVANT DE PARTIR</a:t>
              </a:r>
              <a:endParaRPr lang="en-CA" sz="1200" cap="all" dirty="0">
                <a:solidFill>
                  <a:srgbClr val="808000"/>
                </a:solidFill>
                <a:latin typeface="Century Gothic"/>
                <a:ea typeface="Times New Roman"/>
                <a:cs typeface="Arial"/>
              </a:endParaRPr>
            </a:p>
          </p:txBody>
        </p:sp>
        <p:cxnSp>
          <p:nvCxnSpPr>
            <p:cNvPr id="9" name="Line 73"/>
            <p:cNvCxnSpPr>
              <a:cxnSpLocks noChangeShapeType="1"/>
            </p:cNvCxnSpPr>
            <p:nvPr/>
          </p:nvCxnSpPr>
          <p:spPr bwMode="auto">
            <a:xfrm>
              <a:off x="2539365" y="5039148"/>
              <a:ext cx="2440305"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cxnSp>
      </p:grpSp>
      <p:grpSp>
        <p:nvGrpSpPr>
          <p:cNvPr id="20" name="Group 19"/>
          <p:cNvGrpSpPr/>
          <p:nvPr/>
        </p:nvGrpSpPr>
        <p:grpSpPr>
          <a:xfrm>
            <a:off x="6553200" y="331210"/>
            <a:ext cx="2895601" cy="6576971"/>
            <a:chOff x="5174916" y="265443"/>
            <a:chExt cx="2068287" cy="5475712"/>
          </a:xfrm>
        </p:grpSpPr>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56659" y="265443"/>
              <a:ext cx="1904803" cy="2444102"/>
            </a:xfrm>
            <a:prstGeom prst="rect">
              <a:avLst/>
            </a:prstGeom>
            <a:noFill/>
            <a:ln>
              <a:noFill/>
            </a:ln>
          </p:spPr>
        </p:pic>
        <p:sp>
          <p:nvSpPr>
            <p:cNvPr id="11" name="Text Box 69" descr="Text Box: Memories to last a life time&#10;How often have you said out loud, “I would love to see the Eiffel Tower someday…” or “My dream in life is to see the pyramids!”&#10;Now you can stop talking about it and do it! You can see the places in the world where legends were born. See the places you’ve only dreamed about or have seen in pictures. We make it easy to make your travel dreams come true, with expert planning and the best resources in the world, so that you can travel worry-free and have the adventure of a life time!&#10;We have several packages to accommodate almost any need, or you can let us create a custom travel package for you.&#10;"/>
            <p:cNvSpPr txBox="1">
              <a:spLocks noChangeArrowheads="1"/>
            </p:cNvSpPr>
            <p:nvPr/>
          </p:nvSpPr>
          <p:spPr bwMode="auto">
            <a:xfrm>
              <a:off x="5174916" y="2693155"/>
              <a:ext cx="2068287"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spcAft>
                  <a:spcPts val="1975"/>
                </a:spcAft>
              </a:pPr>
              <a:r>
                <a:rPr lang="fr-CA" sz="2200" spc="55" dirty="0" smtClean="0">
                  <a:solidFill>
                    <a:srgbClr val="993300"/>
                  </a:solidFill>
                  <a:latin typeface="Century Gothic"/>
                  <a:cs typeface="Arial"/>
                </a:rPr>
                <a:t>Inspectez votre équipement!</a:t>
              </a:r>
            </a:p>
            <a:p>
              <a:pPr>
                <a:lnSpc>
                  <a:spcPts val="1317"/>
                </a:lnSpc>
                <a:spcAft>
                  <a:spcPts val="1317"/>
                </a:spcAft>
              </a:pPr>
              <a:r>
                <a:rPr lang="fr-CA" sz="1200" dirty="0" smtClean="0">
                  <a:latin typeface="Century Gothic"/>
                  <a:ea typeface="Times New Roman"/>
                  <a:cs typeface="Arial"/>
                </a:rPr>
                <a:t> </a:t>
              </a:r>
              <a:endParaRPr lang="fr-CA" sz="1200" dirty="0" smtClean="0">
                <a:latin typeface="Sylfaen"/>
                <a:ea typeface="Times New Roman"/>
                <a:cs typeface="Arial"/>
              </a:endParaRPr>
            </a:p>
            <a:p>
              <a:pPr>
                <a:lnSpc>
                  <a:spcPts val="1317"/>
                </a:lnSpc>
                <a:spcAft>
                  <a:spcPts val="1317"/>
                </a:spcAft>
              </a:pPr>
              <a:r>
                <a:rPr lang="fr-CA" sz="1200" dirty="0" smtClean="0">
                  <a:latin typeface="Century Gothic"/>
                  <a:ea typeface="Times New Roman"/>
                  <a:cs typeface="Arial"/>
                </a:rPr>
                <a:t>Les chauves-souris s’agrippent parfois à des roulottes et à des remorques pour se reposer. Il leur arrive aussi de se cacher sous des auvents ou à l’intérieur de parasols!</a:t>
              </a:r>
              <a:endParaRPr lang="fr-CA" sz="1200" dirty="0" smtClean="0">
                <a:latin typeface="Sylfaen"/>
                <a:ea typeface="Times New Roman"/>
                <a:cs typeface="Arial"/>
              </a:endParaRPr>
            </a:p>
            <a:p>
              <a:pPr>
                <a:lnSpc>
                  <a:spcPts val="1317"/>
                </a:lnSpc>
                <a:spcAft>
                  <a:spcPts val="1317"/>
                </a:spcAft>
              </a:pPr>
              <a:r>
                <a:rPr lang="fr-CA" sz="1200" dirty="0" smtClean="0">
                  <a:latin typeface="Century Gothic"/>
                  <a:ea typeface="Times New Roman"/>
                  <a:cs typeface="Arial"/>
                </a:rPr>
                <a:t>Si ces chauves-souris passent inaperçues et restent agrippées à votre équipement à votre départ, elles pourraient vous accompagner à votre insu jusqu’à d’autres régions de la province ou même à l’autre bout du pays! </a:t>
              </a:r>
              <a:endParaRPr lang="fr-CA" sz="1200" dirty="0">
                <a:latin typeface="Sylfaen"/>
                <a:ea typeface="Times New Roman"/>
                <a:cs typeface="Arial"/>
              </a:endParaRPr>
            </a:p>
          </p:txBody>
        </p:sp>
      </p:grpSp>
      <p:grpSp>
        <p:nvGrpSpPr>
          <p:cNvPr id="35" name="Group 34"/>
          <p:cNvGrpSpPr/>
          <p:nvPr/>
        </p:nvGrpSpPr>
        <p:grpSpPr>
          <a:xfrm>
            <a:off x="271197" y="331210"/>
            <a:ext cx="2722047" cy="6886927"/>
            <a:chOff x="220835" y="-189670"/>
            <a:chExt cx="2729616" cy="6643844"/>
          </a:xfrm>
        </p:grpSpPr>
        <p:sp>
          <p:nvSpPr>
            <p:cNvPr id="4" name="Text Box 97"/>
            <p:cNvSpPr txBox="1">
              <a:spLocks noChangeArrowheads="1"/>
            </p:cNvSpPr>
            <p:nvPr/>
          </p:nvSpPr>
          <p:spPr bwMode="auto">
            <a:xfrm>
              <a:off x="220835" y="-189670"/>
              <a:ext cx="2674420" cy="5142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fr-CA" sz="1500" cap="all" spc="55" dirty="0" smtClean="0">
                  <a:solidFill>
                    <a:srgbClr val="008080"/>
                  </a:solidFill>
                  <a:latin typeface="Century Gothic"/>
                  <a:cs typeface="Arial"/>
                </a:rPr>
                <a:t>aU sujet du syndrome du museau blanc</a:t>
              </a:r>
            </a:p>
            <a:p>
              <a:pPr marL="376159" indent="-376159">
                <a:spcBef>
                  <a:spcPts val="658"/>
                </a:spcBef>
                <a:spcAft>
                  <a:spcPts val="658"/>
                </a:spcAft>
                <a:buFont typeface="Symbol"/>
                <a:buChar char=""/>
              </a:pPr>
              <a:r>
                <a:rPr lang="fr-CA" sz="1200" dirty="0" smtClean="0">
                  <a:latin typeface="Century Gothic"/>
                  <a:ea typeface="Times New Roman"/>
                  <a:cs typeface="Arial"/>
                </a:rPr>
                <a:t>Le syndrome du museau blanc est une maladie causée par un champignon qui pousse sur les chauves-souris pendant leur hibernation. </a:t>
              </a:r>
              <a:endParaRPr lang="fr-CA" sz="1200" i="1" dirty="0" smtClean="0">
                <a:latin typeface="Century Gothic"/>
                <a:ea typeface="Times New Roman"/>
                <a:cs typeface="Arial"/>
              </a:endParaRPr>
            </a:p>
            <a:p>
              <a:pPr marL="376159" indent="-376159">
                <a:spcBef>
                  <a:spcPts val="658"/>
                </a:spcBef>
                <a:spcAft>
                  <a:spcPts val="658"/>
                </a:spcAft>
                <a:buFont typeface="Symbol"/>
                <a:buChar char=""/>
              </a:pPr>
              <a:r>
                <a:rPr lang="fr-CA" sz="1200" dirty="0" smtClean="0">
                  <a:latin typeface="Century Gothic"/>
                  <a:ea typeface="Times New Roman"/>
                  <a:cs typeface="Arial"/>
                </a:rPr>
                <a:t>La maladie s’attaque seulement aux chauves-souris. Les humains et les autres animaux n’y sont pas sujets.</a:t>
              </a:r>
              <a:endParaRPr lang="fr-CA" sz="1200" i="1" dirty="0" smtClean="0">
                <a:latin typeface="Century Gothic"/>
                <a:ea typeface="Times New Roman"/>
                <a:cs typeface="Arial"/>
              </a:endParaRPr>
            </a:p>
            <a:p>
              <a:pPr marL="376159" indent="-376159">
                <a:spcBef>
                  <a:spcPts val="658"/>
                </a:spcBef>
                <a:spcAft>
                  <a:spcPts val="658"/>
                </a:spcAft>
                <a:buFont typeface="Symbol"/>
                <a:buChar char=""/>
              </a:pPr>
              <a:r>
                <a:rPr lang="fr-CA" sz="1200" dirty="0" smtClean="0">
                  <a:latin typeface="Century Gothic"/>
                  <a:ea typeface="Times New Roman"/>
                  <a:cs typeface="Arial"/>
                </a:rPr>
                <a:t>Le syndrome a été détecté pour la première fois en 2006 dans l’État de New York. Depuis, il s’est propagé dans l’Est de l’Amérique du Nord et a tué des millions de chauves-souris. </a:t>
              </a:r>
            </a:p>
            <a:p>
              <a:pPr marL="376159" indent="-376159">
                <a:spcBef>
                  <a:spcPts val="658"/>
                </a:spcBef>
                <a:spcAft>
                  <a:spcPts val="658"/>
                </a:spcAft>
                <a:buFont typeface="Symbol"/>
                <a:buChar char=""/>
              </a:pPr>
              <a:r>
                <a:rPr lang="fr-CA" sz="1200" dirty="0" smtClean="0">
                  <a:latin typeface="Century Gothic"/>
                  <a:ea typeface="Times New Roman"/>
                  <a:cs typeface="Arial"/>
                </a:rPr>
                <a:t>Le champignon qui cause le syndrome du museau blanc a été découvert dans l’État de Washington en 2016. </a:t>
              </a:r>
              <a:endParaRPr lang="fr-CA" sz="1200" i="1" dirty="0" smtClean="0">
                <a:latin typeface="Century Gothic"/>
                <a:ea typeface="Times New Roman"/>
                <a:cs typeface="Arial"/>
              </a:endParaRPr>
            </a:p>
            <a:p>
              <a:pPr algn="ctr">
                <a:lnSpc>
                  <a:spcPts val="1317"/>
                </a:lnSpc>
                <a:spcAft>
                  <a:spcPts val="1317"/>
                </a:spcAft>
              </a:pPr>
              <a:r>
                <a:rPr lang="fr-CA" sz="1200" dirty="0" smtClean="0">
                  <a:latin typeface="Sylfaen"/>
                  <a:ea typeface="Times New Roman"/>
                  <a:cs typeface="Arial"/>
                </a:rPr>
                <a:t> </a:t>
              </a:r>
              <a:endParaRPr lang="fr-CA" sz="1200" dirty="0">
                <a:latin typeface="Sylfaen"/>
                <a:ea typeface="Times New Roman"/>
                <a:cs typeface="Arial"/>
              </a:endParaRPr>
            </a:p>
          </p:txBody>
        </p:sp>
        <p:sp>
          <p:nvSpPr>
            <p:cNvPr id="34" name="TextBox 33"/>
            <p:cNvSpPr txBox="1"/>
            <p:nvPr/>
          </p:nvSpPr>
          <p:spPr>
            <a:xfrm>
              <a:off x="334792" y="5830656"/>
              <a:ext cx="2615659" cy="623518"/>
            </a:xfrm>
            <a:prstGeom prst="rect">
              <a:avLst/>
            </a:prstGeom>
            <a:noFill/>
          </p:spPr>
          <p:txBody>
            <a:bodyPr wrap="none" rtlCol="0">
              <a:spAutoFit/>
            </a:bodyPr>
            <a:lstStyle/>
            <a:p>
              <a:r>
                <a:rPr lang="fr-CA" sz="1200" dirty="0" smtClean="0">
                  <a:solidFill>
                    <a:srgbClr val="FF0000"/>
                  </a:solidFill>
                  <a:latin typeface="Century Gothic" panose="020B0502020202020204" pitchFamily="34" charset="0"/>
                </a:rPr>
                <a:t>Votre adresse ici :</a:t>
              </a:r>
            </a:p>
            <a:p>
              <a:endParaRPr lang="fr-CA" sz="1200" dirty="0" smtClean="0">
                <a:solidFill>
                  <a:srgbClr val="FF0000"/>
                </a:solidFill>
                <a:latin typeface="Century Gothic" panose="020B0502020202020204" pitchFamily="34" charset="0"/>
              </a:endParaRPr>
            </a:p>
            <a:p>
              <a:r>
                <a:rPr lang="fr-CA" sz="1200" dirty="0" smtClean="0">
                  <a:solidFill>
                    <a:srgbClr val="FF0000"/>
                  </a:solidFill>
                  <a:latin typeface="Century Gothic" panose="020B0502020202020204" pitchFamily="34" charset="0"/>
                </a:rPr>
                <a:t>http://www.votresiteweb.com/</a:t>
              </a:r>
              <a:endParaRPr lang="fr-CA" sz="1200" dirty="0">
                <a:solidFill>
                  <a:srgbClr val="FF0000"/>
                </a:solidFill>
                <a:latin typeface="Century Gothic" panose="020B0502020202020204" pitchFamily="34" charset="0"/>
              </a:endParaRPr>
            </a:p>
          </p:txBody>
        </p:sp>
      </p:grpSp>
      <p:grpSp>
        <p:nvGrpSpPr>
          <p:cNvPr id="37" name="Group 36"/>
          <p:cNvGrpSpPr/>
          <p:nvPr/>
        </p:nvGrpSpPr>
        <p:grpSpPr>
          <a:xfrm>
            <a:off x="9448801" y="298235"/>
            <a:ext cx="3116527" cy="7448811"/>
            <a:chOff x="10155326" y="190459"/>
            <a:chExt cx="2654306" cy="6383978"/>
          </a:xfrm>
        </p:grpSpPr>
        <p:sp>
          <p:nvSpPr>
            <p:cNvPr id="12" name="Text Box 67"/>
            <p:cNvSpPr txBox="1">
              <a:spLocks noChangeArrowheads="1"/>
            </p:cNvSpPr>
            <p:nvPr/>
          </p:nvSpPr>
          <p:spPr bwMode="auto">
            <a:xfrm>
              <a:off x="10175530" y="190459"/>
              <a:ext cx="2581449" cy="4862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fr-CA" sz="1500" b="1" cap="all" spc="55" dirty="0" smtClean="0">
                  <a:solidFill>
                    <a:srgbClr val="008080"/>
                  </a:solidFill>
                  <a:latin typeface="Century Gothic"/>
                  <a:cs typeface="Arial"/>
                </a:rPr>
                <a:t>Au sujet des </a:t>
              </a:r>
              <a:br>
                <a:rPr lang="fr-CA" sz="1500" b="1" cap="all" spc="55" dirty="0" smtClean="0">
                  <a:solidFill>
                    <a:srgbClr val="008080"/>
                  </a:solidFill>
                  <a:latin typeface="Century Gothic"/>
                  <a:cs typeface="Arial"/>
                </a:rPr>
              </a:br>
              <a:r>
                <a:rPr lang="fr-CA" sz="1500" b="1" cap="all" spc="55" dirty="0" smtClean="0">
                  <a:solidFill>
                    <a:srgbClr val="008080"/>
                  </a:solidFill>
                  <a:latin typeface="Century Gothic"/>
                  <a:cs typeface="Arial"/>
                </a:rPr>
                <a:t>chauves-souris</a:t>
              </a:r>
            </a:p>
            <a:p>
              <a:pPr marL="376159" indent="-376159">
                <a:spcBef>
                  <a:spcPts val="658"/>
                </a:spcBef>
                <a:spcAft>
                  <a:spcPts val="658"/>
                </a:spcAft>
                <a:buFont typeface="Symbol"/>
                <a:buChar char=""/>
              </a:pPr>
              <a:r>
                <a:rPr lang="fr-CA" sz="1200" dirty="0" smtClean="0">
                  <a:latin typeface="Century Gothic"/>
                  <a:ea typeface="Times New Roman"/>
                  <a:cs typeface="Arial"/>
                </a:rPr>
                <a:t>Les chauves-souris sont des espèces protégées, et il est illégal de les tuer, de leur nuire ou de les garder en captivité. </a:t>
              </a:r>
              <a:endParaRPr lang="fr-CA" sz="1200" i="1" dirty="0" smtClean="0">
                <a:latin typeface="Century Gothic"/>
                <a:ea typeface="Times New Roman"/>
                <a:cs typeface="Arial"/>
              </a:endParaRPr>
            </a:p>
            <a:p>
              <a:pPr marL="376159" indent="-376159">
                <a:spcBef>
                  <a:spcPts val="658"/>
                </a:spcBef>
                <a:spcAft>
                  <a:spcPts val="658"/>
                </a:spcAft>
                <a:buFont typeface="Symbol"/>
                <a:buChar char=""/>
              </a:pPr>
              <a:r>
                <a:rPr lang="fr-CA" sz="1200" dirty="0" smtClean="0">
                  <a:latin typeface="Century Gothic"/>
                  <a:ea typeface="Times New Roman"/>
                  <a:cs typeface="Arial"/>
                </a:rPr>
                <a:t>Les chauves-souris sont de précieux agents de lutte contre les organismes nuisibles. Elles mangent des millions d’insectes (dont ces satanés moustiques!) </a:t>
              </a:r>
              <a:endParaRPr lang="fr-CA" sz="1200" i="1" dirty="0" smtClean="0">
                <a:latin typeface="Century Gothic"/>
                <a:ea typeface="Times New Roman"/>
                <a:cs typeface="Arial"/>
              </a:endParaRPr>
            </a:p>
            <a:p>
              <a:pPr marL="376159" indent="-376159">
                <a:spcBef>
                  <a:spcPts val="658"/>
                </a:spcBef>
                <a:spcAft>
                  <a:spcPts val="658"/>
                </a:spcAft>
                <a:buFont typeface="Symbol"/>
                <a:buChar char=""/>
              </a:pPr>
              <a:r>
                <a:rPr lang="fr-CA" sz="1200" dirty="0" smtClean="0">
                  <a:latin typeface="Century Gothic"/>
                  <a:ea typeface="Times New Roman"/>
                  <a:cs typeface="Arial"/>
                </a:rPr>
                <a:t>Le Canada sert d’habitat à 17 espèces de chauves-souris indigènes, qui mangent toutes des insectes. </a:t>
              </a:r>
              <a:endParaRPr lang="fr-CA" sz="1200" i="1" dirty="0" smtClean="0">
                <a:latin typeface="Century Gothic"/>
                <a:ea typeface="Times New Roman"/>
                <a:cs typeface="Arial"/>
              </a:endParaRPr>
            </a:p>
            <a:p>
              <a:pPr marL="376159" indent="-376159">
                <a:spcBef>
                  <a:spcPts val="658"/>
                </a:spcBef>
                <a:spcAft>
                  <a:spcPts val="658"/>
                </a:spcAft>
                <a:buFont typeface="Symbol"/>
                <a:buChar char=""/>
              </a:pPr>
              <a:r>
                <a:rPr lang="fr-CA" sz="1200" dirty="0" smtClean="0">
                  <a:latin typeface="Century Gothic"/>
                  <a:ea typeface="Times New Roman"/>
                  <a:cs typeface="Arial"/>
                </a:rPr>
                <a:t>Trois d’entre elles sont inscrites à la </a:t>
              </a:r>
              <a:r>
                <a:rPr lang="fr-CA" sz="1200" i="1" dirty="0" smtClean="0">
                  <a:latin typeface="Century Gothic"/>
                  <a:ea typeface="Times New Roman"/>
                  <a:cs typeface="Arial"/>
                </a:rPr>
                <a:t>Loi sur les espèces en péril </a:t>
              </a:r>
              <a:r>
                <a:rPr lang="fr-CA" sz="1200" dirty="0" smtClean="0">
                  <a:latin typeface="Century Gothic"/>
                  <a:ea typeface="Times New Roman"/>
                  <a:cs typeface="Arial"/>
                </a:rPr>
                <a:t>à titre d’espèces en voie de disparition.</a:t>
              </a:r>
              <a:endParaRPr lang="fr-CA" sz="1200" i="1" dirty="0" smtClean="0">
                <a:latin typeface="Century Gothic"/>
                <a:ea typeface="Times New Roman"/>
                <a:cs typeface="Arial"/>
              </a:endParaRPr>
            </a:p>
            <a:p>
              <a:pPr marL="376159" indent="-376159">
                <a:spcBef>
                  <a:spcPts val="658"/>
                </a:spcBef>
                <a:spcAft>
                  <a:spcPts val="658"/>
                </a:spcAft>
                <a:buFont typeface="Symbol"/>
                <a:buChar char=""/>
              </a:pPr>
              <a:r>
                <a:rPr lang="fr-CA" sz="1200" dirty="0" smtClean="0">
                  <a:latin typeface="Century Gothic"/>
                  <a:ea typeface="Times New Roman"/>
                  <a:cs typeface="Arial"/>
                </a:rPr>
                <a:t>L’espèce la plus commune du parc, la petite chauve-souris brune, pèse moins que 3 pièces de 5 ¢, mais elle a une espérance de vie de plus de 30 ans!</a:t>
              </a:r>
              <a:endParaRPr lang="fr-CA" sz="1200" i="1" dirty="0" smtClean="0">
                <a:latin typeface="Century Gothic"/>
                <a:ea typeface="Times New Roman"/>
                <a:cs typeface="Arial"/>
              </a:endParaRPr>
            </a:p>
            <a:p>
              <a:pPr algn="ctr">
                <a:lnSpc>
                  <a:spcPts val="1317"/>
                </a:lnSpc>
                <a:spcAft>
                  <a:spcPts val="1317"/>
                </a:spcAft>
              </a:pPr>
              <a:r>
                <a:rPr lang="fr-CA" sz="1200" dirty="0" smtClean="0">
                  <a:latin typeface="Sylfaen"/>
                  <a:ea typeface="Times New Roman"/>
                  <a:cs typeface="Arial"/>
                </a:rPr>
                <a:t> </a:t>
              </a:r>
              <a:endParaRPr lang="fr-CA" sz="1200" dirty="0">
                <a:latin typeface="Sylfaen"/>
                <a:ea typeface="Times New Roman"/>
                <a:cs typeface="Arial"/>
              </a:endParaRPr>
            </a:p>
          </p:txBody>
        </p:sp>
        <p:sp>
          <p:nvSpPr>
            <p:cNvPr id="28" name="Text Box 84"/>
            <p:cNvSpPr txBox="1">
              <a:spLocks noChangeArrowheads="1"/>
            </p:cNvSpPr>
            <p:nvPr/>
          </p:nvSpPr>
          <p:spPr bwMode="auto">
            <a:xfrm>
              <a:off x="10155326" y="5788142"/>
              <a:ext cx="2654306" cy="786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200" dirty="0" smtClean="0">
                  <a:latin typeface="Century Gothic" panose="020B0502020202020204" pitchFamily="34" charset="0"/>
                  <a:ea typeface="Times New Roman"/>
                  <a:cs typeface="Times New Roman"/>
                </a:rPr>
                <a:t>Renseignements :</a:t>
              </a:r>
              <a:endParaRPr lang="en-US" sz="1200" dirty="0">
                <a:latin typeface="Century Gothic" panose="020B0502020202020204" pitchFamily="34" charset="0"/>
                <a:ea typeface="Times New Roman"/>
                <a:cs typeface="Times New Roman"/>
              </a:endParaRPr>
            </a:p>
            <a:p>
              <a:pPr algn="ctr"/>
              <a:endParaRPr lang="en-US" sz="1200" dirty="0">
                <a:latin typeface="Century Gothic" panose="020B0502020202020204" pitchFamily="34" charset="0"/>
                <a:ea typeface="Times New Roman"/>
                <a:cs typeface="Times New Roman"/>
              </a:endParaRPr>
            </a:p>
            <a:p>
              <a:pPr algn="ctr"/>
              <a:r>
                <a:rPr lang="fr-CA" sz="1200" dirty="0" smtClean="0">
                  <a:solidFill>
                    <a:srgbClr val="FF0000"/>
                  </a:solidFill>
                  <a:latin typeface="Century Gothic" panose="020B0502020202020204" pitchFamily="34" charset="0"/>
                  <a:ea typeface="Times New Roman"/>
                  <a:cs typeface="Times New Roman"/>
                </a:rPr>
                <a:t>Votre personne-ressource</a:t>
              </a:r>
              <a:endParaRPr lang="fr-CA" sz="1200" dirty="0">
                <a:solidFill>
                  <a:srgbClr val="FF0000"/>
                </a:solidFill>
                <a:latin typeface="Century Gothic" panose="020B0502020202020204" pitchFamily="34" charset="0"/>
                <a:ea typeface="Times New Roman"/>
                <a:cs typeface="Times New Roman"/>
              </a:endParaRPr>
            </a:p>
          </p:txBody>
        </p:sp>
      </p:grpSp>
      <p:sp>
        <p:nvSpPr>
          <p:cNvPr id="3" name="ZoneTexte 2"/>
          <p:cNvSpPr txBox="1"/>
          <p:nvPr/>
        </p:nvSpPr>
        <p:spPr>
          <a:xfrm>
            <a:off x="1004902" y="6002867"/>
            <a:ext cx="1385844" cy="246221"/>
          </a:xfrm>
          <a:prstGeom prst="rect">
            <a:avLst/>
          </a:prstGeom>
          <a:noFill/>
          <a:ln>
            <a:solidFill>
              <a:schemeClr val="tx1"/>
            </a:solidFill>
            <a:prstDash val="solid"/>
          </a:ln>
        </p:spPr>
        <p:txBody>
          <a:bodyPr wrap="square" rtlCol="0">
            <a:spAutoFit/>
          </a:bodyPr>
          <a:lstStyle/>
          <a:p>
            <a:pPr algn="ctr"/>
            <a:r>
              <a:rPr lang="fr-CA" sz="1000" dirty="0" smtClean="0"/>
              <a:t>VOTRE LOGO ICI</a:t>
            </a:r>
            <a:endParaRPr lang="fr-CA" sz="1000" dirty="0"/>
          </a:p>
        </p:txBody>
      </p:sp>
      <p:sp>
        <p:nvSpPr>
          <p:cNvPr id="13" name="ZoneTexte 12"/>
          <p:cNvSpPr txBox="1"/>
          <p:nvPr/>
        </p:nvSpPr>
        <p:spPr>
          <a:xfrm>
            <a:off x="10363200" y="6230034"/>
            <a:ext cx="1219200" cy="230832"/>
          </a:xfrm>
          <a:prstGeom prst="rect">
            <a:avLst/>
          </a:prstGeom>
          <a:noFill/>
          <a:ln>
            <a:solidFill>
              <a:schemeClr val="tx1"/>
            </a:solidFill>
            <a:prstDash val="solid"/>
          </a:ln>
        </p:spPr>
        <p:txBody>
          <a:bodyPr wrap="square" rtlCol="0">
            <a:spAutoFit/>
          </a:bodyPr>
          <a:lstStyle/>
          <a:p>
            <a:pPr algn="ctr"/>
            <a:r>
              <a:rPr lang="fr-CA" sz="900" dirty="0" smtClean="0"/>
              <a:t>VOTRE LOGO ICI</a:t>
            </a:r>
            <a:endParaRPr lang="fr-CA" sz="900" dirty="0"/>
          </a:p>
        </p:txBody>
      </p:sp>
    </p:spTree>
    <p:extLst>
      <p:ext uri="{BB962C8B-B14F-4D97-AF65-F5344CB8AC3E}">
        <p14:creationId xmlns:p14="http://schemas.microsoft.com/office/powerpoint/2010/main" val="2743806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74" name="Group 2073"/>
          <p:cNvGrpSpPr/>
          <p:nvPr/>
        </p:nvGrpSpPr>
        <p:grpSpPr>
          <a:xfrm>
            <a:off x="3417676" y="685806"/>
            <a:ext cx="2754524" cy="5943594"/>
            <a:chOff x="3566344" y="685800"/>
            <a:chExt cx="2754524" cy="5562594"/>
          </a:xfrm>
        </p:grpSpPr>
        <p:pic>
          <p:nvPicPr>
            <p:cNvPr id="89" name="Picture 8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91103" y="685800"/>
              <a:ext cx="2505006" cy="1559505"/>
            </a:xfrm>
            <a:prstGeom prst="rect">
              <a:avLst/>
            </a:prstGeom>
            <a:noFill/>
            <a:ln>
              <a:noFill/>
            </a:ln>
          </p:spPr>
        </p:pic>
        <p:sp>
          <p:nvSpPr>
            <p:cNvPr id="92" name="Text Box 97"/>
            <p:cNvSpPr txBox="1">
              <a:spLocks noChangeArrowheads="1"/>
            </p:cNvSpPr>
            <p:nvPr/>
          </p:nvSpPr>
          <p:spPr bwMode="auto">
            <a:xfrm>
              <a:off x="3566344" y="2712713"/>
              <a:ext cx="2754524" cy="3535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Bef>
                  <a:spcPts val="1536"/>
                </a:spcBef>
                <a:spcAft>
                  <a:spcPts val="512"/>
                </a:spcAft>
              </a:pPr>
              <a:r>
                <a:rPr lang="fr-CA" sz="1200" cap="all" dirty="0" smtClean="0">
                  <a:solidFill>
                    <a:srgbClr val="808000"/>
                  </a:solidFill>
                  <a:latin typeface="Century Gothic" panose="020B0502020202020204" pitchFamily="34" charset="0"/>
                  <a:cs typeface="Arial"/>
                </a:rPr>
                <a:t>Que pouvez-vous faire? </a:t>
              </a:r>
            </a:p>
            <a:p>
              <a:r>
                <a:rPr lang="fr-CA" sz="1200" b="1" dirty="0" smtClean="0">
                  <a:latin typeface="Century Gothic" panose="020B0502020202020204" pitchFamily="34" charset="0"/>
                  <a:ea typeface="Times New Roman"/>
                </a:rPr>
                <a:t>AVANT DE QUITTER LE CAMPING</a:t>
              </a:r>
              <a:endParaRPr lang="fr-CA" sz="1200" dirty="0" smtClean="0">
                <a:latin typeface="Century Gothic" panose="020B0502020202020204" pitchFamily="34" charset="0"/>
                <a:ea typeface="Times New Roman"/>
              </a:endParaRPr>
            </a:p>
            <a:p>
              <a:pPr marL="292601" indent="-292601">
                <a:lnSpc>
                  <a:spcPts val="1023"/>
                </a:lnSpc>
                <a:spcAft>
                  <a:spcPts val="1023"/>
                </a:spcAft>
                <a:buFont typeface="Symbol"/>
                <a:buChar char=""/>
              </a:pPr>
              <a:r>
                <a:rPr lang="fr-CA" sz="1000" dirty="0" smtClean="0">
                  <a:latin typeface="Century Gothic" panose="020B0502020202020204" pitchFamily="34" charset="0"/>
                  <a:ea typeface="Times New Roman"/>
                  <a:cs typeface="Arial"/>
                </a:rPr>
                <a:t>Inspectez l’extérieur de votre roulotte, de votre remorque ou de votre tente pour vous assurer que votre équipement n’abrite aucune chauve-souris au repos.</a:t>
              </a:r>
            </a:p>
            <a:p>
              <a:pPr marL="292601" indent="-292601">
                <a:lnSpc>
                  <a:spcPts val="1023"/>
                </a:lnSpc>
                <a:spcAft>
                  <a:spcPts val="1023"/>
                </a:spcAft>
                <a:buFont typeface="Symbol"/>
                <a:buChar char=""/>
              </a:pPr>
              <a:r>
                <a:rPr lang="fr-CA" sz="1000" dirty="0" smtClean="0">
                  <a:latin typeface="Century Gothic" panose="020B0502020202020204" pitchFamily="34" charset="0"/>
                  <a:ea typeface="Times New Roman"/>
                  <a:cs typeface="Arial"/>
                </a:rPr>
                <a:t>Inspectez le dessous de votre parasol avant de le ranger et vos auvents avant de les escamoter. </a:t>
              </a:r>
            </a:p>
            <a:p>
              <a:pPr marL="292601" indent="-292601">
                <a:lnSpc>
                  <a:spcPts val="1023"/>
                </a:lnSpc>
                <a:spcAft>
                  <a:spcPts val="1023"/>
                </a:spcAft>
                <a:buFont typeface="Symbol"/>
                <a:buChar char=""/>
              </a:pPr>
              <a:r>
                <a:rPr lang="fr-CA" sz="1000" dirty="0" smtClean="0">
                  <a:latin typeface="Century Gothic" panose="020B0502020202020204" pitchFamily="34" charset="0"/>
                  <a:ea typeface="Times New Roman"/>
                  <a:cs typeface="Arial"/>
                </a:rPr>
                <a:t>Si possible, inspectez vos auvents et vos parasols et refermez-les avant d’aller vous coucher. </a:t>
              </a:r>
            </a:p>
            <a:p>
              <a:pPr>
                <a:tabLst>
                  <a:tab pos="0" algn="l"/>
                </a:tabLst>
              </a:pPr>
              <a:r>
                <a:rPr lang="fr-CA" sz="1200" b="1" dirty="0" smtClean="0">
                  <a:latin typeface="Century Gothic" panose="020B0502020202020204" pitchFamily="34" charset="0"/>
                  <a:ea typeface="Times New Roman"/>
                </a:rPr>
                <a:t>À VOTRE ARRIVÉE AU CAMPING</a:t>
              </a:r>
              <a:endParaRPr lang="fr-CA" sz="1200" dirty="0" smtClean="0">
                <a:latin typeface="Century Gothic" panose="020B0502020202020204" pitchFamily="34" charset="0"/>
                <a:ea typeface="Times New Roman"/>
              </a:endParaRPr>
            </a:p>
            <a:p>
              <a:pPr marL="292601" indent="-292601">
                <a:lnSpc>
                  <a:spcPts val="1023"/>
                </a:lnSpc>
                <a:spcAft>
                  <a:spcPts val="1023"/>
                </a:spcAft>
                <a:buFont typeface="Symbol"/>
                <a:buChar char=""/>
              </a:pPr>
              <a:r>
                <a:rPr lang="fr-CA" sz="1000" dirty="0" smtClean="0">
                  <a:latin typeface="Century Gothic" panose="020B0502020202020204" pitchFamily="34" charset="0"/>
                  <a:ea typeface="Times New Roman"/>
                  <a:cs typeface="Arial"/>
                </a:rPr>
                <a:t>Inspectez soigneusement vos auvents, vos parasols et vos roulottes escamotables en les ouvrant. </a:t>
              </a:r>
            </a:p>
            <a:p>
              <a:pPr marL="292601" indent="-292601">
                <a:lnSpc>
                  <a:spcPts val="1023"/>
                </a:lnSpc>
                <a:spcAft>
                  <a:spcPts val="1023"/>
                </a:spcAft>
                <a:buFont typeface="Symbol"/>
                <a:buChar char=""/>
              </a:pPr>
              <a:r>
                <a:rPr lang="fr-CA" sz="1000" dirty="0" smtClean="0">
                  <a:latin typeface="Century Gothic" panose="020B0502020202020204" pitchFamily="34" charset="0"/>
                  <a:ea typeface="Times New Roman"/>
                  <a:cs typeface="Arial"/>
                </a:rPr>
                <a:t>Si vous y trouvez une chauve-souris, signalez-la aux agents (de conservation) de la faune locaux (voir les coordonnées) et, si possible, contenez l’animal dans une boîte sans lui faire de mal (voir les instructions dans la boîte de texte brune).</a:t>
              </a:r>
              <a:endParaRPr lang="fr-CA" sz="1000" dirty="0">
                <a:latin typeface="Century Gothic" panose="020B0502020202020204" pitchFamily="34" charset="0"/>
                <a:ea typeface="Times New Roman"/>
                <a:cs typeface="Arial"/>
              </a:endParaRPr>
            </a:p>
          </p:txBody>
        </p:sp>
      </p:grpSp>
      <p:grpSp>
        <p:nvGrpSpPr>
          <p:cNvPr id="39" name="Group 38"/>
          <p:cNvGrpSpPr/>
          <p:nvPr/>
        </p:nvGrpSpPr>
        <p:grpSpPr>
          <a:xfrm>
            <a:off x="6664705" y="830050"/>
            <a:ext cx="2666999" cy="6387071"/>
            <a:chOff x="6553200" y="830044"/>
            <a:chExt cx="2666999" cy="6387070"/>
          </a:xfrm>
        </p:grpSpPr>
        <p:sp>
          <p:nvSpPr>
            <p:cNvPr id="2075" name="Rectangle 2074"/>
            <p:cNvSpPr/>
            <p:nvPr/>
          </p:nvSpPr>
          <p:spPr>
            <a:xfrm>
              <a:off x="6553200" y="830044"/>
              <a:ext cx="2666999" cy="5239895"/>
            </a:xfrm>
            <a:prstGeom prst="rect">
              <a:avLst/>
            </a:prstGeom>
          </p:spPr>
          <p:txBody>
            <a:bodyPr wrap="square">
              <a:spAutoFit/>
            </a:bodyPr>
            <a:lstStyle/>
            <a:p>
              <a:pPr>
                <a:spcBef>
                  <a:spcPts val="1536"/>
                </a:spcBef>
                <a:spcAft>
                  <a:spcPts val="512"/>
                </a:spcAft>
              </a:pPr>
              <a:r>
                <a:rPr lang="fr-CA" sz="1200" b="1" cap="all" dirty="0" smtClean="0">
                  <a:solidFill>
                    <a:srgbClr val="808000"/>
                  </a:solidFill>
                  <a:latin typeface="Century Gothic"/>
                  <a:cs typeface="Arial"/>
                </a:rPr>
                <a:t>EN DÉMONTANT VOTRE équipement, </a:t>
              </a:r>
              <a:r>
                <a:rPr lang="fr-CA" sz="1200" cap="all" dirty="0" smtClean="0">
                  <a:solidFill>
                    <a:srgbClr val="808000"/>
                  </a:solidFill>
                  <a:latin typeface="Century Gothic"/>
                  <a:cs typeface="Arial"/>
                </a:rPr>
                <a:t>si vous voyez une chauve-souris à l’Extérieur de votre roulotte ou à l’Intérieur d’un auvent : </a:t>
              </a:r>
            </a:p>
            <a:p>
              <a:pPr marL="292601" indent="-292601">
                <a:lnSpc>
                  <a:spcPts val="1023"/>
                </a:lnSpc>
                <a:spcAft>
                  <a:spcPts val="1023"/>
                </a:spcAft>
                <a:buFont typeface="Symbol"/>
                <a:buChar char=""/>
              </a:pPr>
              <a:endParaRPr lang="fr-CA" sz="1000" dirty="0" smtClean="0">
                <a:latin typeface="Century Gothic"/>
                <a:ea typeface="Times New Roman"/>
                <a:cs typeface="Arial"/>
              </a:endParaRPr>
            </a:p>
            <a:p>
              <a:pPr marL="292601" indent="-292601">
                <a:lnSpc>
                  <a:spcPts val="1023"/>
                </a:lnSpc>
                <a:spcAft>
                  <a:spcPts val="1023"/>
                </a:spcAft>
                <a:buFont typeface="Symbol"/>
                <a:buChar char=""/>
              </a:pPr>
              <a:r>
                <a:rPr lang="fr-CA" sz="1000" dirty="0" smtClean="0">
                  <a:latin typeface="Century Gothic"/>
                  <a:ea typeface="Times New Roman"/>
                  <a:cs typeface="Arial"/>
                </a:rPr>
                <a:t>Surveillez-la et tenez les enfants et les animaux de compagnie à l’écart. Comme la plupart des animaux sauvages,  les chauves-souris mordent lorsqu’elles sont manipulées.</a:t>
              </a:r>
              <a:endParaRPr lang="fr-CA" sz="1000" dirty="0" smtClean="0">
                <a:latin typeface="Sylfaen"/>
                <a:ea typeface="Times New Roman"/>
                <a:cs typeface="Arial"/>
              </a:endParaRPr>
            </a:p>
            <a:p>
              <a:pPr marL="292601" indent="-292601">
                <a:lnSpc>
                  <a:spcPts val="1023"/>
                </a:lnSpc>
                <a:spcAft>
                  <a:spcPts val="1023"/>
                </a:spcAft>
                <a:buFont typeface="Symbol"/>
                <a:buChar char=""/>
              </a:pPr>
              <a:r>
                <a:rPr lang="fr-CA" sz="1000" dirty="0" smtClean="0">
                  <a:latin typeface="Century Gothic"/>
                  <a:ea typeface="Times New Roman"/>
                  <a:cs typeface="Arial"/>
                </a:rPr>
                <a:t>La chauve-souris quittera probablement les lieux d’elle-même. Assurez-vous qu’elle est partie avant de quitter le camping. </a:t>
              </a:r>
              <a:endParaRPr lang="fr-CA" sz="1000" dirty="0" smtClean="0">
                <a:latin typeface="Sylfaen"/>
                <a:ea typeface="Times New Roman"/>
                <a:cs typeface="Arial"/>
              </a:endParaRPr>
            </a:p>
            <a:p>
              <a:pPr marL="292601" indent="-292601">
                <a:lnSpc>
                  <a:spcPts val="1023"/>
                </a:lnSpc>
                <a:spcAft>
                  <a:spcPts val="1023"/>
                </a:spcAft>
                <a:buFont typeface="Symbol"/>
                <a:buChar char=""/>
              </a:pPr>
              <a:r>
                <a:rPr lang="fr-CA" sz="1000" dirty="0" smtClean="0">
                  <a:latin typeface="Century Gothic"/>
                  <a:ea typeface="Times New Roman"/>
                  <a:cs typeface="Arial"/>
                </a:rPr>
                <a:t>Abstenez-vous de plier votre parasol ou d’escamoter votre auvent si une chauve-souris s’y trouve. </a:t>
              </a:r>
              <a:endParaRPr lang="fr-CA" sz="1000" dirty="0" smtClean="0">
                <a:latin typeface="Sylfaen"/>
                <a:ea typeface="Times New Roman"/>
                <a:cs typeface="Arial"/>
              </a:endParaRPr>
            </a:p>
            <a:p>
              <a:pPr marL="292601" indent="-292601">
                <a:lnSpc>
                  <a:spcPts val="1023"/>
                </a:lnSpc>
                <a:spcAft>
                  <a:spcPts val="1023"/>
                </a:spcAft>
                <a:buFont typeface="Symbol"/>
                <a:buChar char=""/>
              </a:pPr>
              <a:r>
                <a:rPr lang="fr-CA" sz="1000" dirty="0" smtClean="0">
                  <a:latin typeface="Century Gothic"/>
                  <a:ea typeface="Times New Roman"/>
                  <a:cs typeface="Arial"/>
                </a:rPr>
                <a:t>Si la chauve-souris ne part pas d’elle-même, poussez-la </a:t>
              </a:r>
              <a:r>
                <a:rPr lang="fr-CA" sz="1000" b="1" dirty="0" smtClean="0">
                  <a:latin typeface="Century Gothic"/>
                  <a:ea typeface="Times New Roman"/>
                  <a:cs typeface="Arial"/>
                </a:rPr>
                <a:t>doucement et avec précaution </a:t>
              </a:r>
              <a:r>
                <a:rPr lang="fr-CA" sz="1000" dirty="0" smtClean="0">
                  <a:latin typeface="Century Gothic"/>
                  <a:ea typeface="Times New Roman"/>
                  <a:cs typeface="Arial"/>
                </a:rPr>
                <a:t>à l’aide d’un balai pour l’enlever de votre roulotte ou de votre parasol. </a:t>
              </a:r>
              <a:endParaRPr lang="fr-CA" sz="1000" dirty="0" smtClean="0">
                <a:latin typeface="Sylfaen"/>
                <a:ea typeface="Times New Roman"/>
                <a:cs typeface="Arial"/>
              </a:endParaRPr>
            </a:p>
            <a:p>
              <a:pPr marL="292601" indent="-292601">
                <a:lnSpc>
                  <a:spcPts val="1023"/>
                </a:lnSpc>
                <a:spcAft>
                  <a:spcPts val="1023"/>
                </a:spcAft>
                <a:buFont typeface="Symbol"/>
                <a:buChar char=""/>
              </a:pPr>
              <a:r>
                <a:rPr lang="fr-CA" sz="1000" dirty="0" smtClean="0">
                  <a:latin typeface="Century Gothic"/>
                  <a:ea typeface="Times New Roman"/>
                  <a:cs typeface="Arial"/>
                </a:rPr>
                <a:t>Si la chauve-souris ne s’envole pas, placez-la sur un arbre ou un buisson, à une hauteur suffisante pour qu’elle soit hors de portée des enfants et des animaux de compagnie.</a:t>
              </a:r>
              <a:endParaRPr lang="fr-CA" sz="1000" i="1" dirty="0">
                <a:solidFill>
                  <a:srgbClr val="FFFFFF"/>
                </a:solidFill>
                <a:latin typeface="Sylfaen"/>
                <a:ea typeface="Times New Roman"/>
                <a:cs typeface="Arial"/>
              </a:endParaRPr>
            </a:p>
          </p:txBody>
        </p:sp>
        <p:sp>
          <p:nvSpPr>
            <p:cNvPr id="2076" name="TextBox 2075"/>
            <p:cNvSpPr txBox="1"/>
            <p:nvPr/>
          </p:nvSpPr>
          <p:spPr>
            <a:xfrm>
              <a:off x="6858000" y="6047563"/>
              <a:ext cx="2362199" cy="1169551"/>
            </a:xfrm>
            <a:prstGeom prst="rect">
              <a:avLst/>
            </a:prstGeom>
            <a:solidFill>
              <a:srgbClr val="B03B00"/>
            </a:solidFill>
          </p:spPr>
          <p:txBody>
            <a:bodyPr wrap="square" rtlCol="0">
              <a:spAutoFit/>
            </a:bodyPr>
            <a:lstStyle/>
            <a:p>
              <a:pPr algn="ctr"/>
              <a:r>
                <a:rPr lang="fr-CA" sz="1000" i="1" dirty="0" smtClean="0">
                  <a:solidFill>
                    <a:schemeClr val="bg1"/>
                  </a:solidFill>
                  <a:latin typeface="Segoe UI Symbol" panose="020B0502040204020203" pitchFamily="34" charset="0"/>
                  <a:ea typeface="Segoe UI Symbol" panose="020B0502040204020203" pitchFamily="34" charset="0"/>
                </a:rPr>
                <a:t>N’oubliez pas : Ne touchez </a:t>
              </a:r>
              <a:r>
                <a:rPr lang="fr-CA" sz="1000" b="1" i="1" dirty="0" smtClean="0">
                  <a:solidFill>
                    <a:schemeClr val="bg1"/>
                  </a:solidFill>
                  <a:latin typeface="Segoe UI Symbol" panose="020B0502040204020203" pitchFamily="34" charset="0"/>
                  <a:ea typeface="Segoe UI Symbol" panose="020B0502040204020203" pitchFamily="34" charset="0"/>
                </a:rPr>
                <a:t>jamais </a:t>
              </a:r>
              <a:r>
                <a:rPr lang="fr-CA" sz="1000" i="1" dirty="0" smtClean="0">
                  <a:solidFill>
                    <a:schemeClr val="bg1"/>
                  </a:solidFill>
                  <a:latin typeface="Segoe UI Symbol" panose="020B0502040204020203" pitchFamily="34" charset="0"/>
                  <a:ea typeface="Segoe UI Symbol" panose="020B0502040204020203" pitchFamily="34" charset="0"/>
                </a:rPr>
                <a:t>une chauve-souris avec vos mains nues. Servez-vous d’une serviette épaisse, de gants de cuisine ou d’un gant en cuir pour l’enlever ou poussez-la DOUCEMENT dans un contenant à l’aide d’un petit balai.</a:t>
              </a:r>
              <a:endParaRPr lang="fr-CA" dirty="0"/>
            </a:p>
          </p:txBody>
        </p:sp>
      </p:grpSp>
      <p:grpSp>
        <p:nvGrpSpPr>
          <p:cNvPr id="38" name="Group 37"/>
          <p:cNvGrpSpPr/>
          <p:nvPr/>
        </p:nvGrpSpPr>
        <p:grpSpPr>
          <a:xfrm>
            <a:off x="10058399" y="301824"/>
            <a:ext cx="2286000" cy="6806868"/>
            <a:chOff x="10058377" y="491035"/>
            <a:chExt cx="2286000" cy="6806868"/>
          </a:xfrm>
        </p:grpSpPr>
        <p:sp>
          <p:nvSpPr>
            <p:cNvPr id="36" name="Rectangle 91"/>
            <p:cNvSpPr>
              <a:spLocks noChangeArrowheads="1"/>
            </p:cNvSpPr>
            <p:nvPr/>
          </p:nvSpPr>
          <p:spPr bwMode="auto">
            <a:xfrm>
              <a:off x="10106385" y="491035"/>
              <a:ext cx="2189985" cy="3108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28528" rIns="0" bIns="76176" numCol="1" anchor="ctr" anchorCtr="0" compatLnSpc="1">
              <a:prstTxWarp prst="textNoShape">
                <a:avLst/>
              </a:prstTxWarp>
              <a:spAutoFit/>
            </a:bodyPr>
            <a:lstStyle/>
            <a:p>
              <a:pPr defTabSz="780272" fontAlgn="base">
                <a:spcBef>
                  <a:spcPct val="0"/>
                </a:spcBef>
                <a:spcAft>
                  <a:spcPct val="0"/>
                </a:spcAft>
              </a:pPr>
              <a:r>
                <a:rPr lang="fr-CA" altLang="en-US" sz="1200" dirty="0" smtClean="0">
                  <a:solidFill>
                    <a:srgbClr val="808000"/>
                  </a:solidFill>
                  <a:latin typeface="Century Gothic" pitchFamily="34" charset="0"/>
                  <a:cs typeface="Arial" pitchFamily="34" charset="0"/>
                </a:rPr>
                <a:t>SI VOUS AVEZ BESOIN D’AIDE</a:t>
              </a:r>
            </a:p>
            <a:p>
              <a:pPr defTabSz="780272" eaLnBrk="0" fontAlgn="base" hangingPunct="0">
                <a:spcBef>
                  <a:spcPct val="0"/>
                </a:spcBef>
                <a:spcAft>
                  <a:spcPct val="0"/>
                </a:spcAft>
              </a:pPr>
              <a:r>
                <a:rPr lang="fr-CA" altLang="en-US" sz="1000" dirty="0" smtClean="0">
                  <a:latin typeface="Century Gothic" pitchFamily="34" charset="0"/>
                  <a:ea typeface="Times New Roman" pitchFamily="18" charset="0"/>
                  <a:cs typeface="Arial" pitchFamily="34" charset="0"/>
                </a:rPr>
                <a:t>Si une chauve-souris vous a mordu ou égratigné, consultez un médecin sans délai, car vous aurez besoin d’un vaccin contre la rage. Évitez de paniquer. Les chauves-souris atteintes de la rage sont très rares. Malgré tout, il ne faut pas négliger de consulter un médecin.</a:t>
              </a:r>
            </a:p>
            <a:p>
              <a:pPr defTabSz="780272" eaLnBrk="0" fontAlgn="base" hangingPunct="0">
                <a:spcBef>
                  <a:spcPct val="0"/>
                </a:spcBef>
                <a:spcAft>
                  <a:spcPct val="0"/>
                </a:spcAft>
              </a:pPr>
              <a:endParaRPr lang="fr-CA" altLang="en-US" sz="1000" dirty="0" smtClean="0">
                <a:latin typeface="Century Gothic" panose="020B0502020202020204" pitchFamily="34" charset="0"/>
                <a:cs typeface="Arial" pitchFamily="34" charset="0"/>
              </a:endParaRPr>
            </a:p>
            <a:p>
              <a:pPr defTabSz="780272" eaLnBrk="0" fontAlgn="base" hangingPunct="0">
                <a:spcBef>
                  <a:spcPct val="0"/>
                </a:spcBef>
                <a:spcAft>
                  <a:spcPct val="0"/>
                </a:spcAft>
              </a:pPr>
              <a:r>
                <a:rPr lang="fr-CA" altLang="en-US" sz="1000" dirty="0" smtClean="0">
                  <a:latin typeface="Century Gothic" pitchFamily="34" charset="0"/>
                  <a:ea typeface="Times New Roman" pitchFamily="18" charset="0"/>
                  <a:cs typeface="Arial" pitchFamily="34" charset="0"/>
                </a:rPr>
                <a:t>Si vous avez besoin d’aide pour enlever une chauve-souris agrippée à votre roulotte ou si vous trouvez une chauve-souris qui paraît blessée ou malade, communiquez avec :</a:t>
              </a:r>
            </a:p>
            <a:p>
              <a:pPr defTabSz="780272" eaLnBrk="0" fontAlgn="base" hangingPunct="0">
                <a:spcBef>
                  <a:spcPct val="0"/>
                </a:spcBef>
                <a:spcAft>
                  <a:spcPct val="0"/>
                </a:spcAft>
              </a:pPr>
              <a:endParaRPr lang="fr-CA" altLang="en-US" sz="1000" dirty="0" smtClean="0">
                <a:latin typeface="Century Gothic" panose="020B0502020202020204" pitchFamily="34" charset="0"/>
                <a:cs typeface="Arial" pitchFamily="34" charset="0"/>
              </a:endParaRPr>
            </a:p>
            <a:p>
              <a:pPr defTabSz="780272" eaLnBrk="0" fontAlgn="base" hangingPunct="0">
                <a:spcBef>
                  <a:spcPct val="0"/>
                </a:spcBef>
                <a:spcAft>
                  <a:spcPct val="0"/>
                </a:spcAft>
              </a:pPr>
              <a:r>
                <a:rPr lang="fr-CA" altLang="en-US" sz="1000" dirty="0" smtClean="0">
                  <a:solidFill>
                    <a:srgbClr val="FF0000"/>
                  </a:solidFill>
                  <a:latin typeface="Century Gothic" pitchFamily="34" charset="0"/>
                  <a:ea typeface="Times New Roman" pitchFamily="18" charset="0"/>
                  <a:cs typeface="Arial" pitchFamily="34" charset="0"/>
                </a:rPr>
                <a:t>&lt;coordonnées&gt;</a:t>
              </a:r>
              <a:endParaRPr lang="fr-CA" altLang="en-US" sz="1500" dirty="0">
                <a:solidFill>
                  <a:srgbClr val="FF0000"/>
                </a:solidFill>
                <a:latin typeface="Arial" pitchFamily="34" charset="0"/>
                <a:cs typeface="Arial" pitchFamily="34" charset="0"/>
              </a:endParaRPr>
            </a:p>
          </p:txBody>
        </p:sp>
        <p:pic>
          <p:nvPicPr>
            <p:cNvPr id="213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83001" y="3809994"/>
              <a:ext cx="1552575" cy="752475"/>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92"/>
            <p:cNvSpPr>
              <a:spLocks noChangeArrowheads="1"/>
            </p:cNvSpPr>
            <p:nvPr/>
          </p:nvSpPr>
          <p:spPr bwMode="auto">
            <a:xfrm>
              <a:off x="10058377" y="4851079"/>
              <a:ext cx="2286000" cy="2446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defTabSz="780272" fontAlgn="base">
                <a:spcBef>
                  <a:spcPct val="0"/>
                </a:spcBef>
                <a:spcAft>
                  <a:spcPct val="0"/>
                </a:spcAft>
              </a:pPr>
              <a:r>
                <a:rPr lang="fr-CA" altLang="en-US" sz="1200" dirty="0" smtClean="0">
                  <a:solidFill>
                    <a:srgbClr val="808000"/>
                  </a:solidFill>
                  <a:latin typeface="Century Gothic" pitchFamily="34" charset="0"/>
                  <a:cs typeface="Arial" pitchFamily="34" charset="0"/>
                </a:rPr>
                <a:t>RENSEIGNEMENTS SUR LES CHAUVES-SOURIS</a:t>
              </a:r>
            </a:p>
            <a:p>
              <a:pPr marL="171450" indent="-171450" defTabSz="780272" eaLnBrk="0" fontAlgn="base" hangingPunct="0">
                <a:spcBef>
                  <a:spcPct val="0"/>
                </a:spcBef>
                <a:spcAft>
                  <a:spcPct val="0"/>
                </a:spcAft>
                <a:buFont typeface="Arial" panose="020B0604020202020204" pitchFamily="34" charset="0"/>
                <a:buChar char="•"/>
              </a:pPr>
              <a:r>
                <a:rPr lang="fr-CA" altLang="en-US" sz="1000" dirty="0" smtClean="0">
                  <a:solidFill>
                    <a:srgbClr val="FF0000"/>
                  </a:solidFill>
                  <a:latin typeface="Century Gothic" panose="020B0502020202020204" pitchFamily="34" charset="0"/>
                  <a:ea typeface="Times New Roman" pitchFamily="18" charset="0"/>
                  <a:cs typeface="Arial" pitchFamily="34" charset="0"/>
                </a:rPr>
                <a:t>Organismes locaux de protection des chauves-souris (BCBAT, ABAT, programme communautaire, etc.)</a:t>
              </a:r>
            </a:p>
            <a:p>
              <a:pPr marL="171450" indent="-171450" defTabSz="780272" eaLnBrk="0" fontAlgn="base" hangingPunct="0">
                <a:spcBef>
                  <a:spcPct val="0"/>
                </a:spcBef>
                <a:spcAft>
                  <a:spcPct val="0"/>
                </a:spcAft>
                <a:buFont typeface="Arial" panose="020B0604020202020204" pitchFamily="34" charset="0"/>
                <a:buChar char="•"/>
              </a:pPr>
              <a:r>
                <a:rPr lang="fr-CA" altLang="en-US" sz="1000" i="1" dirty="0" smtClean="0">
                  <a:latin typeface="Century Gothic" pitchFamily="34" charset="0"/>
                  <a:ea typeface="Times New Roman" pitchFamily="18" charset="0"/>
                  <a:cs typeface="Arial" pitchFamily="34" charset="0"/>
                </a:rPr>
                <a:t>Syndrome du museau blanc </a:t>
              </a:r>
              <a:r>
                <a:rPr lang="fr-CA" altLang="en-US" sz="1000" i="1" dirty="0" smtClean="0">
                  <a:latin typeface="Century Gothic" pitchFamily="34" charset="0"/>
                  <a:ea typeface="Times New Roman" pitchFamily="18" charset="0"/>
                  <a:cs typeface="Arial" pitchFamily="34" charset="0"/>
                  <a:hlinkClick r:id="rId4"/>
                </a:rPr>
                <a:t>https://www.whitenosesyndrome.org/</a:t>
              </a:r>
              <a:r>
                <a:rPr lang="fr-CA" altLang="en-US" sz="1000" i="1" dirty="0" smtClean="0">
                  <a:latin typeface="Century Gothic" pitchFamily="34" charset="0"/>
                  <a:ea typeface="Times New Roman" pitchFamily="18" charset="0"/>
                  <a:cs typeface="Arial" pitchFamily="34" charset="0"/>
                </a:rPr>
                <a:t> (en anglais seulement)</a:t>
              </a:r>
              <a:endParaRPr lang="fr-CA" altLang="en-US" sz="1000" dirty="0" smtClean="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fr-CA" altLang="en-US" sz="1000" dirty="0" smtClean="0">
                  <a:latin typeface="Century Gothic" panose="020B0502020202020204" pitchFamily="34" charset="0"/>
                  <a:ea typeface="Times New Roman" pitchFamily="18" charset="0"/>
                  <a:cs typeface="Arial" pitchFamily="34" charset="0"/>
                </a:rPr>
                <a:t>Bat Conservation International</a:t>
              </a:r>
              <a:r>
                <a:rPr lang="fr-CA" altLang="en-US" sz="1000" i="1" dirty="0" smtClean="0">
                  <a:latin typeface="Century Gothic" pitchFamily="34" charset="0"/>
                  <a:ea typeface="Times New Roman" pitchFamily="18" charset="0"/>
                  <a:cs typeface="Arial" pitchFamily="34" charset="0"/>
                </a:rPr>
                <a:t> </a:t>
              </a:r>
              <a:r>
                <a:rPr lang="fr-CA" altLang="en-US" sz="1000" i="1" dirty="0" smtClean="0">
                  <a:latin typeface="Century Gothic" pitchFamily="34" charset="0"/>
                  <a:ea typeface="Times New Roman" pitchFamily="18" charset="0"/>
                  <a:cs typeface="Arial" pitchFamily="34" charset="0"/>
                  <a:hlinkClick r:id="rId5"/>
                </a:rPr>
                <a:t>www.batcon.org/why-bats/bats-are/bats-are-important</a:t>
              </a:r>
              <a:r>
                <a:rPr lang="fr-CA" altLang="en-US" sz="1000" i="1" dirty="0" smtClean="0">
                  <a:latin typeface="Century Gothic" pitchFamily="34" charset="0"/>
                  <a:ea typeface="Times New Roman" pitchFamily="18" charset="0"/>
                  <a:cs typeface="Arial" pitchFamily="34" charset="0"/>
                </a:rPr>
                <a:t> (en anglais seulement)</a:t>
              </a:r>
              <a:endParaRPr lang="fr-CA" altLang="en-US" sz="1000" dirty="0" smtClean="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fr-CA" altLang="en-US" sz="1000" dirty="0" smtClean="0">
                  <a:solidFill>
                    <a:srgbClr val="FF0000"/>
                  </a:solidFill>
                  <a:latin typeface="Century Gothic" panose="020B0502020202020204" pitchFamily="34" charset="0"/>
                  <a:ea typeface="Times New Roman" pitchFamily="18" charset="0"/>
                  <a:cs typeface="Arial" pitchFamily="34" charset="0"/>
                </a:rPr>
                <a:t>Autres ressources?</a:t>
              </a:r>
              <a:endParaRPr lang="fr-CA" altLang="en-US" sz="1000" dirty="0" smtClean="0">
                <a:solidFill>
                  <a:srgbClr val="FF0000"/>
                </a:solidFill>
                <a:latin typeface="Century Gothic" panose="020B0502020202020204" pitchFamily="34" charset="0"/>
                <a:cs typeface="Arial" pitchFamily="34" charset="0"/>
              </a:endParaRPr>
            </a:p>
            <a:p>
              <a:pPr defTabSz="780272" eaLnBrk="0" fontAlgn="base" hangingPunct="0">
                <a:spcBef>
                  <a:spcPct val="0"/>
                </a:spcBef>
                <a:spcAft>
                  <a:spcPct val="0"/>
                </a:spcAft>
              </a:pPr>
              <a:endParaRPr lang="en-CA" altLang="en-US" sz="1500" dirty="0">
                <a:latin typeface="Arial" pitchFamily="34" charset="0"/>
                <a:cs typeface="Arial" pitchFamily="34" charset="0"/>
              </a:endParaRPr>
            </a:p>
          </p:txBody>
        </p:sp>
      </p:grpSp>
      <p:grpSp>
        <p:nvGrpSpPr>
          <p:cNvPr id="2" name="Group 1"/>
          <p:cNvGrpSpPr/>
          <p:nvPr/>
        </p:nvGrpSpPr>
        <p:grpSpPr>
          <a:xfrm>
            <a:off x="212327" y="561440"/>
            <a:ext cx="2819401" cy="6885284"/>
            <a:chOff x="212327" y="561440"/>
            <a:chExt cx="2819401" cy="6885284"/>
          </a:xfrm>
        </p:grpSpPr>
        <p:sp>
          <p:nvSpPr>
            <p:cNvPr id="87" name="Text Box 97"/>
            <p:cNvSpPr txBox="1">
              <a:spLocks noChangeArrowheads="1"/>
            </p:cNvSpPr>
            <p:nvPr/>
          </p:nvSpPr>
          <p:spPr bwMode="auto">
            <a:xfrm>
              <a:off x="212327" y="3332266"/>
              <a:ext cx="2819401" cy="4114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fr-CA" sz="1500" b="1" cap="all" spc="55" dirty="0" smtClean="0">
                  <a:solidFill>
                    <a:srgbClr val="008080"/>
                  </a:solidFill>
                  <a:latin typeface="Century Gothic"/>
                  <a:cs typeface="Arial"/>
                </a:rPr>
                <a:t>CHAUVES-SOURIS ÉGARÉES</a:t>
              </a:r>
            </a:p>
            <a:p>
              <a:r>
                <a:rPr lang="fr-CA" sz="1150" dirty="0" smtClean="0">
                  <a:latin typeface="Century Gothic" panose="020B0502020202020204" pitchFamily="34" charset="0"/>
                </a:rPr>
                <a:t>Les chauves-souris qui sont transportées par inadvertance dans de nouveaux secteurs risquent de ne pas pouvoir trouver d’aire de repos ou de lieu d’hibernation sûr. Elles pourraient ne pas survivre à ce déménagement.</a:t>
              </a:r>
            </a:p>
            <a:p>
              <a:endParaRPr lang="fr-CA" sz="1150" dirty="0" smtClean="0">
                <a:latin typeface="Century Gothic" panose="020B0502020202020204" pitchFamily="34" charset="0"/>
              </a:endParaRPr>
            </a:p>
            <a:p>
              <a:r>
                <a:rPr lang="fr-CA" sz="1150" dirty="0" smtClean="0">
                  <a:latin typeface="Century Gothic" panose="020B0502020202020204" pitchFamily="34" charset="0"/>
                </a:rPr>
                <a:t>La maladie fongique connue sous le nom de </a:t>
              </a:r>
              <a:r>
                <a:rPr lang="fr-CA" sz="1150" i="1" dirty="0" smtClean="0">
                  <a:latin typeface="Century Gothic" panose="020B0502020202020204" pitchFamily="34" charset="0"/>
                </a:rPr>
                <a:t>syndrome du museau blanc </a:t>
              </a:r>
              <a:r>
                <a:rPr lang="fr-CA" sz="1150" dirty="0" smtClean="0">
                  <a:latin typeface="Century Gothic" panose="020B0502020202020204" pitchFamily="34" charset="0"/>
                </a:rPr>
                <a:t>a déjà tué des millions de chauves-souris en Amérique du Nord. Elle a été décelée dans l’Est du Canada, dans l’Est des États-Unis et dans l’État de Washington. Les chauves-souris transplantées pourraient transmettre des spores du champignon qui cause la maladie et infecter des populations en santé.</a:t>
              </a:r>
            </a:p>
            <a:p>
              <a:pPr algn="ctr">
                <a:spcBef>
                  <a:spcPts val="658"/>
                </a:spcBef>
                <a:spcAft>
                  <a:spcPts val="1317"/>
                </a:spcAft>
              </a:pPr>
              <a:endParaRPr lang="fr-CA" sz="1500" b="1" cap="all" spc="55" dirty="0">
                <a:solidFill>
                  <a:srgbClr val="008080"/>
                </a:solidFill>
                <a:latin typeface="Century Gothic"/>
                <a:cs typeface="Arial"/>
              </a:endParaRPr>
            </a:p>
          </p:txBody>
        </p:sp>
        <p:pic>
          <p:nvPicPr>
            <p:cNvPr id="1027" name="Picture 3" descr="C:\Users\jsegers\Downloads\lostbatFR.gif"/>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r="15774"/>
            <a:stretch/>
          </p:blipFill>
          <p:spPr bwMode="auto">
            <a:xfrm>
              <a:off x="304799" y="561440"/>
              <a:ext cx="2726929" cy="25892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00365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702</Words>
  <Application>Microsoft Office PowerPoint</Application>
  <PresentationFormat>Custom</PresentationFormat>
  <Paragraphs>60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University of Prince Edward Island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JSegers</dc:creator>
  <cp:lastModifiedBy>JSegers</cp:lastModifiedBy>
  <cp:revision>32</cp:revision>
  <cp:lastPrinted>2017-03-31T14:41:53Z</cp:lastPrinted>
  <dcterms:created xsi:type="dcterms:W3CDTF">2017-03-31T13:18:28Z</dcterms:created>
  <dcterms:modified xsi:type="dcterms:W3CDTF">2017-11-23T14:23:20Z</dcterms:modified>
</cp:coreProperties>
</file>